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2" r:id="rId13"/>
    <p:sldId id="265" r:id="rId14"/>
    <p:sldId id="268" r:id="rId15"/>
    <p:sldId id="269" r:id="rId16"/>
    <p:sldId id="270" r:id="rId17"/>
    <p:sldId id="271" r:id="rId18"/>
    <p:sldId id="273" r:id="rId19"/>
    <p:sldId id="274" r:id="rId20"/>
    <p:sldId id="276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1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74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591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55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0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705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37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3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2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7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21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3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5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9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3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82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1B2A045-4771-4AA9-9B48-3C348B90A773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1165C-9618-4A23-9013-652C60D56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69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38" r:id="rId12"/>
    <p:sldLayoutId id="2147484139" r:id="rId13"/>
    <p:sldLayoutId id="2147484140" r:id="rId14"/>
    <p:sldLayoutId id="2147484141" r:id="rId15"/>
    <p:sldLayoutId id="2147484142" r:id="rId16"/>
    <p:sldLayoutId id="21474841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rt911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rt911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Prevent Falls!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prevention for residents of senior residence facilities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7161" y="1447800"/>
            <a:ext cx="1372870" cy="9969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6571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and Gait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sz="3200" dirty="0"/>
              <a:t>Have an annual balance assessment done</a:t>
            </a:r>
          </a:p>
          <a:p>
            <a:pPr lvl="3"/>
            <a:r>
              <a:rPr lang="en-US" sz="3200" dirty="0"/>
              <a:t>Identify any risks and hazards associated with balance and gait issues</a:t>
            </a:r>
          </a:p>
        </p:txBody>
      </p:sp>
    </p:spTree>
    <p:extLst>
      <p:ext uri="{BB962C8B-B14F-4D97-AF65-F5344CB8AC3E}">
        <p14:creationId xmlns:p14="http://schemas.microsoft.com/office/powerpoint/2010/main" val="200444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Your Medications Reviewed  and Blood Pressure 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28" y="2209672"/>
            <a:ext cx="10554789" cy="4195481"/>
          </a:xfrm>
        </p:spPr>
        <p:txBody>
          <a:bodyPr>
            <a:normAutofit fontScale="92500" lnSpcReduction="10000"/>
          </a:bodyPr>
          <a:lstStyle/>
          <a:p>
            <a:pPr lvl="3"/>
            <a:r>
              <a:rPr lang="en-US" sz="3200" dirty="0"/>
              <a:t>Multiple medication use is associates with an increased fall risk</a:t>
            </a:r>
          </a:p>
          <a:p>
            <a:pPr lvl="3"/>
            <a:r>
              <a:rPr lang="en-US" sz="3200" dirty="0"/>
              <a:t>Talk  to your doctor about all of the medications you take and discuss how they interact together and how they affect your balance and vision</a:t>
            </a:r>
          </a:p>
          <a:p>
            <a:pPr lvl="3"/>
            <a:r>
              <a:rPr lang="en-US" sz="3200" dirty="0"/>
              <a:t>Record medications on the File of Life and create an individual safety profile online at </a:t>
            </a:r>
            <a:r>
              <a:rPr lang="en-US" sz="3200" u="sng" dirty="0">
                <a:hlinkClick r:id="rId2"/>
              </a:rPr>
              <a:t>www.smart911.com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0699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15" y="2122586"/>
            <a:ext cx="10635842" cy="4195481"/>
          </a:xfrm>
        </p:spPr>
        <p:txBody>
          <a:bodyPr>
            <a:normAutofit/>
          </a:bodyPr>
          <a:lstStyle/>
          <a:p>
            <a:pPr lvl="3"/>
            <a:r>
              <a:rPr lang="en-US" sz="3200" dirty="0"/>
              <a:t>Have vision checked regularly by a doctor</a:t>
            </a:r>
          </a:p>
          <a:p>
            <a:pPr lvl="3"/>
            <a:r>
              <a:rPr lang="en-US" sz="3200" dirty="0"/>
              <a:t>Have adequate lighting and night lights to guide a path from the bed to the bathroom</a:t>
            </a:r>
          </a:p>
          <a:p>
            <a:pPr lvl="3"/>
            <a:r>
              <a:rPr lang="en-US" sz="3200" dirty="0"/>
              <a:t>Make changes in levels of floors easily visible</a:t>
            </a:r>
          </a:p>
          <a:p>
            <a:pPr lvl="4"/>
            <a:r>
              <a:rPr lang="en-US" sz="3200" dirty="0"/>
              <a:t>Paint stripes on steps/stairs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51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Participate in activities that lower your risk for falls: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2070336"/>
            <a:ext cx="10444255" cy="4195481"/>
          </a:xfrm>
        </p:spPr>
        <p:txBody>
          <a:bodyPr>
            <a:normAutofit/>
          </a:bodyPr>
          <a:lstStyle/>
          <a:p>
            <a:pPr lvl="3"/>
            <a:r>
              <a:rPr lang="en-US" sz="2800" dirty="0"/>
              <a:t>Use a home safety checklist</a:t>
            </a:r>
          </a:p>
          <a:p>
            <a:pPr lvl="3"/>
            <a:r>
              <a:rPr lang="en-US" sz="2800" dirty="0"/>
              <a:t>Have an annual balance assessment</a:t>
            </a:r>
          </a:p>
          <a:p>
            <a:pPr lvl="3"/>
            <a:r>
              <a:rPr lang="en-US" sz="2800" dirty="0"/>
              <a:t>Have your blood pressure checked and your medications </a:t>
            </a:r>
            <a:r>
              <a:rPr lang="en-US" sz="2800" dirty="0" smtClean="0"/>
              <a:t>reviewed</a:t>
            </a:r>
            <a:endParaRPr lang="en-US" sz="2800" dirty="0"/>
          </a:p>
          <a:p>
            <a:pPr lvl="3"/>
            <a:r>
              <a:rPr lang="en-US" sz="2800" dirty="0"/>
              <a:t>Have your vision checked regularly</a:t>
            </a:r>
          </a:p>
          <a:p>
            <a:pPr lvl="3"/>
            <a:r>
              <a:rPr lang="en-US" sz="2800" dirty="0"/>
              <a:t>Walk or exercise regularly if you are able</a:t>
            </a:r>
          </a:p>
          <a:p>
            <a:pPr lvl="3"/>
            <a:r>
              <a:rPr lang="en-US" sz="2800" dirty="0"/>
              <a:t>Attend safety and wellness events at your facility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Safety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889" y="1853248"/>
            <a:ext cx="10531339" cy="4195481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/>
              <a:t>Arrange furniture so you can move around easily</a:t>
            </a:r>
          </a:p>
          <a:p>
            <a:pPr lvl="1"/>
            <a:r>
              <a:rPr lang="en-US" sz="3200" dirty="0" smtClean="0"/>
              <a:t>Remove tripping hazards - get rid of throw rugs </a:t>
            </a:r>
          </a:p>
          <a:p>
            <a:pPr lvl="1"/>
            <a:r>
              <a:rPr lang="en-US" sz="3200" dirty="0" smtClean="0"/>
              <a:t>Remove clutter</a:t>
            </a:r>
          </a:p>
          <a:p>
            <a:pPr lvl="1"/>
            <a:r>
              <a:rPr lang="en-US" sz="3200" dirty="0" smtClean="0"/>
              <a:t>Have adequate lighting</a:t>
            </a:r>
          </a:p>
          <a:p>
            <a:pPr lvl="1"/>
            <a:r>
              <a:rPr lang="en-US" sz="3200" dirty="0" smtClean="0"/>
              <a:t>Use grab bars in bathroom</a:t>
            </a:r>
          </a:p>
          <a:p>
            <a:pPr lvl="1"/>
            <a:r>
              <a:rPr lang="en-US" sz="3200" dirty="0" smtClean="0"/>
              <a:t>Clean up spills immediately</a:t>
            </a:r>
          </a:p>
          <a:p>
            <a:pPr lvl="1"/>
            <a:r>
              <a:rPr lang="en-US" sz="3200" dirty="0" smtClean="0"/>
              <a:t>Keep frequently used items on lower shelves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8437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your annual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Balance and gait</a:t>
            </a:r>
          </a:p>
          <a:p>
            <a:r>
              <a:rPr lang="en-US" sz="3200" dirty="0" smtClean="0"/>
              <a:t>Vision</a:t>
            </a:r>
          </a:p>
          <a:p>
            <a:r>
              <a:rPr lang="en-US" sz="3200" dirty="0" smtClean="0"/>
              <a:t>Medical exam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 smtClean="0"/>
              <a:t>Talk to your doctors about how these issues may increase your risk for falls and make a plan to reduce that risk.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598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56530"/>
            <a:ext cx="8946541" cy="4195481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dirty="0"/>
              <a:t>Regular exercise and strength training helps with balance and </a:t>
            </a:r>
            <a:r>
              <a:rPr lang="en-US" sz="3200" dirty="0" smtClean="0"/>
              <a:t>walking.</a:t>
            </a:r>
          </a:p>
          <a:p>
            <a:pPr marL="0" lvl="0" indent="0">
              <a:buNone/>
            </a:pPr>
            <a:endParaRPr lang="en-US" sz="3200" dirty="0"/>
          </a:p>
          <a:p>
            <a:pPr lvl="1"/>
            <a:r>
              <a:rPr lang="en-US" sz="3200" dirty="0"/>
              <a:t>Exercise at your facility if </a:t>
            </a:r>
            <a:r>
              <a:rPr lang="en-US" sz="3200" dirty="0" smtClean="0"/>
              <a:t>possible</a:t>
            </a:r>
          </a:p>
          <a:p>
            <a:pPr lvl="1"/>
            <a:r>
              <a:rPr lang="en-US" sz="3200" dirty="0" smtClean="0"/>
              <a:t>Check recreation center’s programs</a:t>
            </a:r>
            <a:endParaRPr lang="en-US" sz="3200" dirty="0"/>
          </a:p>
          <a:p>
            <a:pPr lvl="1"/>
            <a:r>
              <a:rPr lang="en-US" sz="3200" dirty="0"/>
              <a:t>Some strength training moves can be done with a chair in the home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95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 safely: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74244"/>
            <a:ext cx="10518278" cy="419548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200" dirty="0"/>
              <a:t>Footwear – should be appropriate for mobility, ability and </a:t>
            </a:r>
            <a:r>
              <a:rPr lang="en-US" sz="3200" dirty="0" smtClean="0"/>
              <a:t>environment</a:t>
            </a:r>
            <a:endParaRPr lang="en-US" sz="3200" dirty="0"/>
          </a:p>
          <a:p>
            <a:r>
              <a:rPr lang="en-US" sz="3200" dirty="0" smtClean="0"/>
              <a:t>Walk </a:t>
            </a:r>
            <a:r>
              <a:rPr lang="en-US" sz="3200" dirty="0"/>
              <a:t>slowly</a:t>
            </a:r>
          </a:p>
          <a:p>
            <a:r>
              <a:rPr lang="en-US" sz="3200" dirty="0"/>
              <a:t>Walk in pairs or groups if possible</a:t>
            </a:r>
          </a:p>
          <a:p>
            <a:r>
              <a:rPr lang="en-US" sz="3200" dirty="0"/>
              <a:t>Avoid walking on ice or slippery surfaces</a:t>
            </a:r>
          </a:p>
          <a:p>
            <a:r>
              <a:rPr lang="en-US" sz="3200" dirty="0"/>
              <a:t>Be aware of any physical limitations pose as a safety hazard when walking in or near traffic</a:t>
            </a:r>
          </a:p>
          <a:p>
            <a:r>
              <a:rPr lang="en-US" sz="3200" dirty="0"/>
              <a:t>Cross the street at intersections, cross walks or designated areas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3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Emergency 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9790130" cy="4195481"/>
          </a:xfrm>
        </p:spPr>
        <p:txBody>
          <a:bodyPr>
            <a:normAutofit fontScale="92500"/>
          </a:bodyPr>
          <a:lstStyle/>
          <a:p>
            <a:pPr lvl="1"/>
            <a:r>
              <a:rPr lang="en-US" sz="3200" dirty="0"/>
              <a:t>Have a list of emergency phone numbers and contact information</a:t>
            </a:r>
          </a:p>
          <a:p>
            <a:pPr lvl="1"/>
            <a:r>
              <a:rPr lang="en-US" sz="3200" dirty="0"/>
              <a:t>Have a completed </a:t>
            </a:r>
            <a:r>
              <a:rPr lang="en-US" sz="3200" b="1" dirty="0"/>
              <a:t>File of Life </a:t>
            </a:r>
            <a:r>
              <a:rPr lang="en-US" sz="3200" dirty="0"/>
              <a:t>at home and a pocket version for when you are out and about</a:t>
            </a:r>
          </a:p>
          <a:p>
            <a:pPr lvl="1"/>
            <a:r>
              <a:rPr lang="en-US" sz="3200" dirty="0"/>
              <a:t>Create your own individual safety profile at </a:t>
            </a:r>
            <a:r>
              <a:rPr lang="en-US" sz="3200" dirty="0">
                <a:hlinkClick r:id="rId2"/>
              </a:rPr>
              <a:t>www.smart911.com</a:t>
            </a:r>
            <a:r>
              <a:rPr lang="en-US" sz="3200" dirty="0"/>
              <a:t> </a:t>
            </a:r>
          </a:p>
          <a:p>
            <a:pPr lvl="1"/>
            <a:r>
              <a:rPr lang="en-US" sz="3200" dirty="0"/>
              <a:t>Have a “Ready to Go” kit in the event of an evacuation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376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Emergency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460185" cy="4195481"/>
          </a:xfrm>
        </p:spPr>
        <p:txBody>
          <a:bodyPr>
            <a:noAutofit/>
          </a:bodyPr>
          <a:lstStyle/>
          <a:p>
            <a:pPr lvl="1"/>
            <a:r>
              <a:rPr lang="en-US" sz="3200" dirty="0"/>
              <a:t>Review the written copy of </a:t>
            </a:r>
            <a:r>
              <a:rPr lang="en-US" sz="3200" u="sng" dirty="0"/>
              <a:t>your Facility’s Emergency Plan</a:t>
            </a:r>
            <a:r>
              <a:rPr lang="en-US" sz="3200" dirty="0"/>
              <a:t> and </a:t>
            </a:r>
            <a:r>
              <a:rPr lang="en-US" sz="3200" dirty="0" smtClean="0"/>
              <a:t>know when </a:t>
            </a:r>
            <a:r>
              <a:rPr lang="en-US" sz="3200" dirty="0"/>
              <a:t>it is appropriate </a:t>
            </a:r>
            <a:r>
              <a:rPr lang="en-US" sz="3200" dirty="0" smtClean="0"/>
              <a:t>to evacuate</a:t>
            </a:r>
            <a:endParaRPr lang="en-US" sz="3200" dirty="0"/>
          </a:p>
          <a:p>
            <a:pPr lvl="3"/>
            <a:r>
              <a:rPr lang="en-US" sz="3200" dirty="0"/>
              <a:t>Know your facility’s relocation plan and sites</a:t>
            </a:r>
          </a:p>
          <a:p>
            <a:pPr lvl="3"/>
            <a:r>
              <a:rPr lang="en-US" sz="3200" dirty="0"/>
              <a:t>Let your family members or loved ones know where those relocation sites are</a:t>
            </a:r>
          </a:p>
        </p:txBody>
      </p:sp>
    </p:spTree>
    <p:extLst>
      <p:ext uri="{BB962C8B-B14F-4D97-AF65-F5344CB8AC3E}">
        <p14:creationId xmlns:p14="http://schemas.microsoft.com/office/powerpoint/2010/main" val="132499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Increase </a:t>
            </a:r>
            <a:r>
              <a:rPr lang="en-US" sz="3200" dirty="0"/>
              <a:t>awareness regarding the causes of </a:t>
            </a:r>
            <a:r>
              <a:rPr lang="en-US" sz="3200" dirty="0" smtClean="0"/>
              <a:t>falls </a:t>
            </a:r>
          </a:p>
          <a:p>
            <a:pPr lvl="0"/>
            <a:r>
              <a:rPr lang="en-US" sz="3200" dirty="0" smtClean="0"/>
              <a:t>Learn the steps to take to prevent falls</a:t>
            </a:r>
            <a:endParaRPr lang="en-US" sz="3200" dirty="0"/>
          </a:p>
          <a:p>
            <a:pPr lvl="0"/>
            <a:r>
              <a:rPr lang="en-US" sz="3200" dirty="0" smtClean="0"/>
              <a:t>Learn how </a:t>
            </a:r>
            <a:r>
              <a:rPr lang="en-US" sz="3200" dirty="0"/>
              <a:t>to personally prepare for emergencies </a:t>
            </a:r>
          </a:p>
          <a:p>
            <a:pPr lvl="0"/>
            <a:r>
              <a:rPr lang="en-US" sz="3200" dirty="0" smtClean="0"/>
              <a:t>Learn what </a:t>
            </a:r>
            <a:r>
              <a:rPr lang="en-US" sz="3200" dirty="0"/>
              <a:t>to expect if the facility needs to use its emergency operations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50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Lift Assist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/>
              <a:t>Review your facility’s Lift Assist Policy:</a:t>
            </a:r>
          </a:p>
          <a:p>
            <a:pPr lvl="2"/>
            <a:r>
              <a:rPr lang="en-US" sz="3200" dirty="0"/>
              <a:t>When and how to try to get up from a fall (illustration)</a:t>
            </a:r>
          </a:p>
          <a:p>
            <a:pPr lvl="2"/>
            <a:r>
              <a:rPr lang="en-US" sz="3200" dirty="0"/>
              <a:t>When to call for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36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Falls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804" y="1853248"/>
            <a:ext cx="10679385" cy="4195481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Falls are very common, with serious consequences.</a:t>
            </a:r>
          </a:p>
          <a:p>
            <a:r>
              <a:rPr lang="en-US" sz="4600" dirty="0" smtClean="0"/>
              <a:t>Falls can be prevented.</a:t>
            </a:r>
          </a:p>
          <a:p>
            <a:r>
              <a:rPr lang="en-US" sz="4600" dirty="0" smtClean="0"/>
              <a:t>Do your part to reduce your risk:</a:t>
            </a:r>
          </a:p>
          <a:p>
            <a:pPr lvl="1"/>
            <a:r>
              <a:rPr lang="en-US" sz="3400" dirty="0" smtClean="0"/>
              <a:t>Schedule health assessments and talk to your doctors about how any issues with balance, gait, vision or medications affect your fall risk.</a:t>
            </a:r>
          </a:p>
          <a:p>
            <a:pPr lvl="1"/>
            <a:r>
              <a:rPr lang="en-US" sz="3400" dirty="0" smtClean="0"/>
              <a:t>Modify your home environment and eliminate fall hazards.</a:t>
            </a:r>
          </a:p>
          <a:p>
            <a:pPr lvl="1"/>
            <a:r>
              <a:rPr lang="en-US" sz="3400" dirty="0" smtClean="0"/>
              <a:t>Walk safely and wear appropriate shoes.</a:t>
            </a:r>
          </a:p>
          <a:p>
            <a:pPr lvl="1"/>
            <a:r>
              <a:rPr lang="en-US" sz="3400" dirty="0" smtClean="0"/>
              <a:t>Exercise regularly for your health, strength and balance.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2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9428" y="2420983"/>
            <a:ext cx="80380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 smtClean="0"/>
              <a:t>Falls are the most common, disabling and expensive health condition experienced by older adults.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536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Causes of Falls: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/>
              <a:t>Many </a:t>
            </a:r>
            <a:r>
              <a:rPr lang="en-US" sz="3200" b="1" dirty="0"/>
              <a:t>factors predispose older people to falls, </a:t>
            </a:r>
            <a:r>
              <a:rPr lang="en-US" sz="3200" b="1" dirty="0" smtClean="0"/>
              <a:t>including:</a:t>
            </a:r>
          </a:p>
          <a:p>
            <a:pPr lvl="2"/>
            <a:r>
              <a:rPr lang="en-US" sz="3200" dirty="0" smtClean="0"/>
              <a:t>unsteady </a:t>
            </a:r>
            <a:r>
              <a:rPr lang="en-US" sz="3200" dirty="0"/>
              <a:t>gait and </a:t>
            </a:r>
            <a:r>
              <a:rPr lang="en-US" sz="3200" dirty="0" smtClean="0"/>
              <a:t>balance</a:t>
            </a:r>
          </a:p>
          <a:p>
            <a:pPr lvl="2"/>
            <a:r>
              <a:rPr lang="en-US" sz="3200" dirty="0" smtClean="0"/>
              <a:t>weak muscles</a:t>
            </a:r>
          </a:p>
          <a:p>
            <a:pPr lvl="2"/>
            <a:r>
              <a:rPr lang="en-US" sz="3200" dirty="0" smtClean="0"/>
              <a:t>poor vision </a:t>
            </a:r>
          </a:p>
          <a:p>
            <a:pPr lvl="2"/>
            <a:r>
              <a:rPr lang="en-US" sz="3200" dirty="0" smtClean="0"/>
              <a:t>Medications</a:t>
            </a:r>
          </a:p>
          <a:p>
            <a:pPr lvl="2"/>
            <a:r>
              <a:rPr lang="en-US" sz="3200" dirty="0" smtClean="0"/>
              <a:t>Dementia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02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Common Causes of Falls –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External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endParaRPr lang="en-US" dirty="0" smtClean="0"/>
          </a:p>
          <a:p>
            <a:pPr marL="342900" lvl="1" indent="-342900"/>
            <a:r>
              <a:rPr lang="en-US" sz="3200" dirty="0" smtClean="0"/>
              <a:t>Poor lighting</a:t>
            </a:r>
          </a:p>
          <a:p>
            <a:pPr marL="342900" lvl="1" indent="-342900"/>
            <a:r>
              <a:rPr lang="en-US" sz="3200" dirty="0" smtClean="0"/>
              <a:t>Loose rugs</a:t>
            </a:r>
          </a:p>
          <a:p>
            <a:pPr marL="342900" lvl="1" indent="-342900"/>
            <a:r>
              <a:rPr lang="en-US" sz="3200" dirty="0" smtClean="0"/>
              <a:t>Tripping hazards in the home</a:t>
            </a:r>
          </a:p>
          <a:p>
            <a:pPr marL="342900" lvl="1" indent="-342900"/>
            <a:r>
              <a:rPr lang="en-US" sz="3200" dirty="0" smtClean="0"/>
              <a:t>Poorly </a:t>
            </a:r>
            <a:r>
              <a:rPr lang="en-US" sz="3200" dirty="0"/>
              <a:t>fitting </a:t>
            </a:r>
            <a:r>
              <a:rPr lang="en-US" sz="3200" dirty="0" smtClean="0"/>
              <a:t>shoes</a:t>
            </a:r>
          </a:p>
          <a:p>
            <a:pPr marL="342900" lvl="1" indent="-342900"/>
            <a:r>
              <a:rPr lang="en-US" sz="3200" dirty="0" smtClean="0"/>
              <a:t>Clutter </a:t>
            </a:r>
          </a:p>
          <a:p>
            <a:pPr marL="342900" lvl="1" indent="-342900"/>
            <a:r>
              <a:rPr lang="en-US" sz="3200" dirty="0" smtClean="0"/>
              <a:t>Beds </a:t>
            </a:r>
            <a:r>
              <a:rPr lang="en-US" sz="3200" dirty="0"/>
              <a:t>or toilets without </a:t>
            </a:r>
            <a:r>
              <a:rPr lang="en-US" sz="3200" dirty="0" smtClean="0"/>
              <a:t>handrails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82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Works!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200964"/>
            <a:ext cx="8946541" cy="305030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/>
              <a:t>Participating in fall prevention activities can reduce risk of falls, lessen threats to mobility and independence, and save lots of money in health care costs.  </a:t>
            </a:r>
          </a:p>
        </p:txBody>
      </p:sp>
    </p:spTree>
    <p:extLst>
      <p:ext uri="{BB962C8B-B14F-4D97-AF65-F5344CB8AC3E}">
        <p14:creationId xmlns:p14="http://schemas.microsoft.com/office/powerpoint/2010/main" val="36459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plan for preventing falls: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919676"/>
          </a:xfrm>
        </p:spPr>
        <p:txBody>
          <a:bodyPr>
            <a:normAutofit/>
          </a:bodyPr>
          <a:lstStyle/>
          <a:p>
            <a:pPr lvl="2"/>
            <a:r>
              <a:rPr lang="en-US" sz="3200" dirty="0"/>
              <a:t>Identify fall </a:t>
            </a:r>
            <a:r>
              <a:rPr lang="en-US" sz="3200" dirty="0" smtClean="0"/>
              <a:t>risks</a:t>
            </a:r>
          </a:p>
          <a:p>
            <a:pPr lvl="2"/>
            <a:r>
              <a:rPr lang="en-US" sz="3200" dirty="0" smtClean="0"/>
              <a:t>Address </a:t>
            </a:r>
            <a:r>
              <a:rPr lang="en-US" sz="3200" dirty="0"/>
              <a:t>your fall risks </a:t>
            </a:r>
            <a:endParaRPr lang="en-US" sz="3200" dirty="0" smtClean="0"/>
          </a:p>
          <a:p>
            <a:pPr lvl="2"/>
            <a:r>
              <a:rPr lang="en-US" sz="3200" dirty="0" smtClean="0"/>
              <a:t>Participate </a:t>
            </a:r>
            <a:r>
              <a:rPr lang="en-US" sz="3200" dirty="0"/>
              <a:t>in activities to lower the risk of falls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7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your risks: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625648" cy="419548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Have you experienced a fall before?</a:t>
            </a:r>
          </a:p>
          <a:p>
            <a:r>
              <a:rPr lang="en-US" sz="3600" dirty="0" smtClean="0"/>
              <a:t>Do you have any issues with your balance </a:t>
            </a:r>
            <a:r>
              <a:rPr lang="en-US" sz="3600" dirty="0"/>
              <a:t>and </a:t>
            </a:r>
            <a:r>
              <a:rPr lang="en-US" sz="3600" dirty="0" smtClean="0"/>
              <a:t>gait?</a:t>
            </a:r>
          </a:p>
          <a:p>
            <a:r>
              <a:rPr lang="en-US" sz="3600" dirty="0" smtClean="0"/>
              <a:t>Do you take any medications?</a:t>
            </a:r>
          </a:p>
          <a:p>
            <a:r>
              <a:rPr lang="en-US" sz="3600" dirty="0" smtClean="0"/>
              <a:t>Do you have any issues with your vision?</a:t>
            </a:r>
            <a:endParaRPr lang="en-US" sz="3600" dirty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34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your fall risks: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189" y="2029097"/>
            <a:ext cx="9884228" cy="4062548"/>
          </a:xfrm>
        </p:spPr>
        <p:txBody>
          <a:bodyPr>
            <a:normAutofit/>
          </a:bodyPr>
          <a:lstStyle/>
          <a:p>
            <a:pPr lvl="3"/>
            <a:r>
              <a:rPr lang="en-US" sz="3200" dirty="0" smtClean="0"/>
              <a:t>You may have to modify your </a:t>
            </a:r>
            <a:r>
              <a:rPr lang="en-US" sz="3200" dirty="0"/>
              <a:t>home </a:t>
            </a:r>
            <a:r>
              <a:rPr lang="en-US" sz="3200" dirty="0" smtClean="0"/>
              <a:t>environment</a:t>
            </a:r>
          </a:p>
          <a:p>
            <a:pPr lvl="3"/>
            <a:r>
              <a:rPr lang="en-US" sz="3200" dirty="0" smtClean="0"/>
              <a:t>Know </a:t>
            </a:r>
            <a:r>
              <a:rPr lang="en-US" sz="3200" dirty="0"/>
              <a:t>how to get up for a fall and when to call for </a:t>
            </a:r>
            <a:r>
              <a:rPr lang="en-US" sz="3200" dirty="0" smtClean="0"/>
              <a:t>help</a:t>
            </a:r>
          </a:p>
          <a:p>
            <a:pPr lvl="3"/>
            <a:r>
              <a:rPr lang="en-US" sz="3200" dirty="0" smtClean="0"/>
              <a:t>Know </a:t>
            </a:r>
            <a:r>
              <a:rPr lang="en-US" sz="3200" dirty="0"/>
              <a:t>your facility’s lift assist policy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8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769</Words>
  <Application>Microsoft Office PowerPoint</Application>
  <PresentationFormat>Widescreen</PresentationFormat>
  <Paragraphs>105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</vt:lpstr>
      <vt:lpstr>Let’s Prevent Falls!</vt:lpstr>
      <vt:lpstr>Goals:</vt:lpstr>
      <vt:lpstr>PowerPoint Presentation</vt:lpstr>
      <vt:lpstr>Common Causes of Falls:</vt:lpstr>
      <vt:lpstr>Common Causes of Falls –   External Factors</vt:lpstr>
      <vt:lpstr>Prevention Works!</vt:lpstr>
      <vt:lpstr>Your plan for preventing falls:</vt:lpstr>
      <vt:lpstr>Identify your risks:</vt:lpstr>
      <vt:lpstr>Address your fall risks:</vt:lpstr>
      <vt:lpstr>Balance and Gait</vt:lpstr>
      <vt:lpstr>Have Your Medications Reviewed  and Blood Pressure Checked</vt:lpstr>
      <vt:lpstr>Vision</vt:lpstr>
      <vt:lpstr>Participate in activities that lower your risk for falls:</vt:lpstr>
      <vt:lpstr>Home Safety Check</vt:lpstr>
      <vt:lpstr>Schedule your annual assessments</vt:lpstr>
      <vt:lpstr>Exercise!</vt:lpstr>
      <vt:lpstr>Walk safely:</vt:lpstr>
      <vt:lpstr>Personal Emergency Preparedness</vt:lpstr>
      <vt:lpstr>Facility Emergency Plan</vt:lpstr>
      <vt:lpstr>Facility Lift Assist Policy</vt:lpstr>
      <vt:lpstr>Preventing Falls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Prevent Falls</dc:title>
  <dc:creator>Saito, Susan</dc:creator>
  <cp:lastModifiedBy>Saito, Susan</cp:lastModifiedBy>
  <cp:revision>9</cp:revision>
  <dcterms:created xsi:type="dcterms:W3CDTF">2015-04-30T15:12:59Z</dcterms:created>
  <dcterms:modified xsi:type="dcterms:W3CDTF">2015-05-04T14:20:15Z</dcterms:modified>
</cp:coreProperties>
</file>